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73" r:id="rId4"/>
    <p:sldId id="277" r:id="rId5"/>
    <p:sldId id="262" r:id="rId6"/>
    <p:sldId id="264" r:id="rId7"/>
    <p:sldId id="274" r:id="rId8"/>
    <p:sldId id="275" r:id="rId9"/>
    <p:sldId id="276" r:id="rId10"/>
    <p:sldId id="279" r:id="rId11"/>
    <p:sldId id="278" r:id="rId12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706" autoAdjust="0"/>
  </p:normalViewPr>
  <p:slideViewPr>
    <p:cSldViewPr>
      <p:cViewPr varScale="1">
        <p:scale>
          <a:sx n="116" d="100"/>
          <a:sy n="116" d="100"/>
        </p:scale>
        <p:origin x="624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">
      <pc:chgData name="Fake Test User" userId="SID-0" providerId="Test" clId="FakeClientId" dt="2018-12-03T09:01:18.832" v="18" actId="790"/>
      <pc:docMkLst>
        <pc:docMk/>
      </pc:docMkLst>
      <pc:sldChg chg="mod">
        <pc:chgData name="Fake Test User" userId="SID-0" providerId="Test" clId="FakeClientId" dt="2018-12-03T06:11:51.686" v="8" actId="27918"/>
        <pc:sldMkLst>
          <pc:docMk/>
          <pc:sldMk cId="3689592236" sldId="259"/>
        </pc:sldMkLst>
      </pc:sldChg>
      <pc:sldChg chg="modSp">
        <pc:chgData name="Fake Test User" userId="SID-0" providerId="Test" clId="FakeClientId" dt="2018-12-03T09:01:18.832" v="18" actId="790"/>
        <pc:sldMkLst>
          <pc:docMk/>
          <pc:sldMk cId="114171940" sldId="270"/>
        </pc:sldMkLst>
        <pc:graphicFrameChg chg="modGraphic">
          <ac:chgData name="Fake Test User" userId="SID-0" providerId="Test" clId="FakeClientId" dt="2018-12-03T09:01:18.832" v="18" actId="790"/>
          <ac:graphicFrameMkLst>
            <pc:docMk/>
            <pc:sldMk cId="114171940" sldId="270"/>
            <ac:graphicFrameMk id="9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A4E7C7-665F-4E66-8BEE-8176825344D4}" type="datetime1">
              <a:rPr lang="de-DE" smtClean="0">
                <a:latin typeface="Palatino Linotype" panose="02040502050505030304" pitchFamily="18" charset="0"/>
              </a:rPr>
              <a:t>12.01.2022</a:t>
            </a:fld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de-DE" smtClean="0">
                <a:latin typeface="Palatino Linotype" panose="02040502050505030304" pitchFamily="18" charset="0"/>
              </a:rPr>
              <a:t>‹Nr.›</a:t>
            </a:fld>
            <a:endParaRPr lang="de-D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21AA4A13-326F-44F6-A93E-3133C0902561}" type="datetime1">
              <a:rPr lang="de-DE" noProof="0" smtClean="0"/>
              <a:t>12.01.2022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37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08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30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6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50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75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19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4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14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22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Parallelogramm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4A58479-D31F-4494-B306-82DCB860C311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D96AF81A-2325-4912-AA2C-C44BC2A7BACE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98D11B1-5390-457E-919F-AE5ED8AB9CF2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14387FE-72F4-4081-ACDA-0A80FF182F41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3BF07B9-CD8F-44F3-BF2D-66CEE5DCB7D6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7BE936A-1B9A-453E-BA0A-C1AC5C1E4DCF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700AC3A1-4B94-4BD9-A618-A2F52FB8C2B6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6B7A8D09-0B20-47D9-A4C0-A1E980593996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41035252-587B-49ED-AAC3-49060167622B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6502A8C-D5F6-4C56-B9A7-DB1C09ADA083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Textmasterformate durch Klicken bearbeiten</a:t>
            </a:r>
            <a:endParaRPr lang="de-DE" dirty="0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6" name="Datumsplatzhalter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58DD7F5E-86E4-4E03-87E1-0B892B3210D3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Textmasterformate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E32859F-1021-4F04-9EA8-04A44F515874}" type="datetime1">
              <a:rPr lang="de-DE" smtClean="0"/>
              <a:t>12.01.2022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3852" y="1124744"/>
            <a:ext cx="8028385" cy="2286744"/>
          </a:xfrm>
        </p:spPr>
        <p:txBody>
          <a:bodyPr rtlCol="0"/>
          <a:lstStyle/>
          <a:p>
            <a:pPr rtl="0"/>
            <a:r>
              <a:rPr lang="de-DE" dirty="0" smtClean="0"/>
              <a:t>DEUTSCH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9876" y="3411488"/>
            <a:ext cx="8229600" cy="1066800"/>
          </a:xfrm>
        </p:spPr>
        <p:txBody>
          <a:bodyPr rtlCol="0"/>
          <a:lstStyle/>
          <a:p>
            <a:pPr rtl="0"/>
            <a:r>
              <a:rPr lang="de-DE" dirty="0" smtClean="0"/>
              <a:t>Das Fach stellt sich vor…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22" y="1152394"/>
            <a:ext cx="4955688" cy="37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>
          <a:xfrm>
            <a:off x="5446340" y="980728"/>
            <a:ext cx="5135464" cy="4536606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97869" y="1412776"/>
            <a:ext cx="2736304" cy="4536504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solidFill>
                  <a:srgbClr val="800000"/>
                </a:solidFill>
                <a:latin typeface="Gloucester MT Extra Condensed" panose="02030808020601010101" pitchFamily="18" charset="0"/>
              </a:rPr>
              <a:t>Unser Fach ist so vielfältig und die Informationen auf den letzten Folien nur ein kurzer Einblick in das, was Deutsch alles umfasst.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750596" y="6381328"/>
            <a:ext cx="76058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QUELLE:  https</a:t>
            </a:r>
            <a:r>
              <a:rPr lang="de-DE" sz="800" dirty="0"/>
              <a:t>://www.egwoerth.de/unsere-schule/unterricht/faecher/deutsch</a:t>
            </a:r>
          </a:p>
        </p:txBody>
      </p:sp>
    </p:spTree>
    <p:extLst>
      <p:ext uri="{BB962C8B-B14F-4D97-AF65-F5344CB8AC3E}">
        <p14:creationId xmlns:p14="http://schemas.microsoft.com/office/powerpoint/2010/main" val="30058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860" y="5229200"/>
            <a:ext cx="3359967" cy="72581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Wir hoffen, wir konnten Ihnen einen guten Einblick verschaffen und freuen uns vielleicht auf ein baldiges Kennenlernen!</a:t>
            </a:r>
            <a:r>
              <a:rPr lang="de-DE" dirty="0" smtClean="0">
                <a:latin typeface="Palatino Linotype" panose="02040502050505030304" pitchFamily="18" charset="0"/>
              </a:rPr>
              <a:t/>
            </a:r>
            <a:br>
              <a:rPr lang="de-DE" dirty="0" smtClean="0">
                <a:latin typeface="Palatino Linotype" panose="02040502050505030304" pitchFamily="18" charset="0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latin typeface="Palace Script MT" panose="030303020206070C0B05" pitchFamily="66" charset="0"/>
              </a:rPr>
              <a:t>Ihre Deutsch-Fachschaft!</a:t>
            </a:r>
            <a:endParaRPr lang="de-DE" dirty="0">
              <a:latin typeface="Palace Script MT" panose="030303020206070C0B05" pitchFamily="66" charset="0"/>
            </a:endParaRP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31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Deutsch 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065212" y="1676400"/>
            <a:ext cx="9601200" cy="4632920"/>
          </a:xfrm>
        </p:spPr>
        <p:txBody>
          <a:bodyPr rtlCol="0">
            <a:normAutofit fontScale="92500" lnSpcReduction="10000"/>
          </a:bodyPr>
          <a:lstStyle/>
          <a:p>
            <a:pPr lvl="0" rtl="0"/>
            <a:r>
              <a:rPr lang="de-DE" sz="1600" dirty="0" smtClean="0"/>
              <a:t>Hauptfach und somit Klassenarbeitsfach</a:t>
            </a:r>
          </a:p>
          <a:p>
            <a:pPr lvl="0" rtl="0"/>
            <a:r>
              <a:rPr lang="de-DE" sz="1600" dirty="0" smtClean="0"/>
              <a:t>in der Regel 4 Klassenarbeiten im Schuljahr (zählen 50% der Zeugnisnote)</a:t>
            </a:r>
          </a:p>
          <a:p>
            <a:pPr lvl="0" rtl="0"/>
            <a:r>
              <a:rPr lang="de-DE" sz="1600" dirty="0" smtClean="0"/>
              <a:t>Die übrigen 50% setzen sich auch mündlichen und schriftlichen Leistungen zusammen. (Kurzkontrollen, Vorträge, Mitarbeit, Lesenoten, …)</a:t>
            </a:r>
          </a:p>
          <a:p>
            <a:pPr lvl="0" rtl="0"/>
            <a:r>
              <a:rPr lang="de-DE" sz="1600" dirty="0" smtClean="0"/>
              <a:t>In der 7.Klasse haben die Schüler im Klassenverband Deutsch (die ganze Klasse 7A, 7B und 7C)</a:t>
            </a:r>
          </a:p>
          <a:p>
            <a:pPr lvl="0" rtl="0"/>
            <a:r>
              <a:rPr lang="de-DE" sz="1600" dirty="0" smtClean="0"/>
              <a:t>Am Ende des Schuljahres schätzt der Deutschlehrer seine Schüler ein und empfiehlt den A-Kurs oder B-Kurs.</a:t>
            </a:r>
          </a:p>
          <a:p>
            <a:pPr lvl="0" rtl="0"/>
            <a:r>
              <a:rPr lang="de-DE" sz="1600" dirty="0" smtClean="0"/>
              <a:t>Wir haben leistungsdifferenzierte Deutschkurse von Klasse 8 bis 10.  </a:t>
            </a:r>
          </a:p>
          <a:p>
            <a:pPr lvl="0" rtl="0"/>
            <a:r>
              <a:rPr lang="de-DE" sz="1600" dirty="0" smtClean="0"/>
              <a:t>Entscheidend sind die Urteile der Lehrer, die Noten und der Elternwille. Hier werden Sie jederzeit von erfahrenen Lehrern beraten.</a:t>
            </a:r>
          </a:p>
          <a:p>
            <a:pPr lvl="0" rtl="0"/>
            <a:r>
              <a:rPr lang="de-DE" sz="1600" dirty="0" smtClean="0"/>
              <a:t>Wichtig kann die Einstufungen für den jeweiligen Abschluss sein (EBR, FOR oder FORQ)</a:t>
            </a:r>
          </a:p>
          <a:p>
            <a:r>
              <a:rPr lang="de-DE" sz="1600" dirty="0"/>
              <a:t>Schüler*innen mit Förderbedarf werden aus dem Unterricht immer wieder durch Integrationslehrer herausgenommen und  einzeln gefördert. </a:t>
            </a:r>
            <a:endParaRPr lang="de-DE" sz="1600" dirty="0" smtClean="0"/>
          </a:p>
          <a:p>
            <a:r>
              <a:rPr lang="de-DE" sz="1600" dirty="0" smtClean="0"/>
              <a:t>Theaterfahrten, Bibliotheksbesuch, …</a:t>
            </a:r>
            <a:endParaRPr lang="de-DE" sz="1600" dirty="0"/>
          </a:p>
          <a:p>
            <a:pPr lvl="0" rtl="0"/>
            <a:endParaRPr lang="de-DE" sz="1600" dirty="0" smtClean="0"/>
          </a:p>
          <a:p>
            <a:pPr lvl="0" rtl="0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Die Fachschaft stellt sich vor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51413" y="1844824"/>
            <a:ext cx="9709720" cy="3384376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Herr </a:t>
            </a:r>
            <a:r>
              <a:rPr lang="de-DE" sz="1800" dirty="0" err="1" smtClean="0">
                <a:latin typeface="Palatino Linotype" panose="02040502050505030304" pitchFamily="18" charset="0"/>
              </a:rPr>
              <a:t>Theer</a:t>
            </a:r>
            <a:r>
              <a:rPr lang="de-DE" sz="1800" dirty="0" smtClean="0">
                <a:latin typeface="Palatino Linotype" panose="02040502050505030304" pitchFamily="18" charset="0"/>
              </a:rPr>
              <a:t> (LER/ GW/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Frau Richter (GW/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Herr Krause (GW/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Frau Schmidt (LER/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Frau Heinrich (ENG/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Frau Lukas (MU/ KU/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Palatino Linotype" panose="02040502050505030304" pitchFamily="18" charset="0"/>
              </a:rPr>
              <a:t>Frau </a:t>
            </a:r>
            <a:r>
              <a:rPr lang="de-DE" sz="1800" dirty="0" err="1" smtClean="0">
                <a:latin typeface="Palatino Linotype" panose="02040502050505030304" pitchFamily="18" charset="0"/>
              </a:rPr>
              <a:t>Girodi</a:t>
            </a:r>
            <a:r>
              <a:rPr lang="de-DE" sz="1800" dirty="0" smtClean="0">
                <a:latin typeface="Palatino Linotype" panose="02040502050505030304" pitchFamily="18" charset="0"/>
              </a:rPr>
              <a:t> </a:t>
            </a:r>
            <a:r>
              <a:rPr lang="de-DE" sz="1100" dirty="0" smtClean="0">
                <a:latin typeface="Palatino Linotype" panose="02040502050505030304" pitchFamily="18" charset="0"/>
              </a:rPr>
              <a:t>(Fachschaftsleitung)</a:t>
            </a:r>
            <a:r>
              <a:rPr lang="de-DE" sz="1800" dirty="0" smtClean="0">
                <a:latin typeface="Palatino Linotype" panose="02040502050505030304" pitchFamily="18" charset="0"/>
              </a:rPr>
              <a:t> (GW/ DEU)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de-DE" sz="1800" dirty="0" smtClean="0">
                <a:latin typeface="Palatino Linotype" panose="02040502050505030304" pitchFamily="18" charset="0"/>
              </a:rPr>
              <a:t>Unsere Kollegen zeichnen sich dafür aus, dass sie </a:t>
            </a:r>
            <a:r>
              <a:rPr lang="de-DE" sz="1800" dirty="0" smtClean="0">
                <a:solidFill>
                  <a:srgbClr val="FFC000"/>
                </a:solidFill>
                <a:latin typeface="Palatino Linotype" panose="02040502050505030304" pitchFamily="18" charset="0"/>
              </a:rPr>
              <a:t>immer offen für neue Ideen </a:t>
            </a:r>
            <a:r>
              <a:rPr lang="de-DE" sz="1800" dirty="0" smtClean="0">
                <a:latin typeface="Palatino Linotype" panose="02040502050505030304" pitchFamily="18" charset="0"/>
              </a:rPr>
              <a:t>sind, bestmöglich ihren </a:t>
            </a:r>
            <a:r>
              <a:rPr lang="de-DE" sz="1800" dirty="0" smtClean="0">
                <a:solidFill>
                  <a:srgbClr val="FF6600"/>
                </a:solidFill>
                <a:latin typeface="Palatino Linotype" panose="02040502050505030304" pitchFamily="18" charset="0"/>
              </a:rPr>
              <a:t>Unterricht an die Lerngruppe anpassen</a:t>
            </a:r>
            <a:r>
              <a:rPr lang="de-DE" sz="1800" dirty="0" smtClean="0">
                <a:latin typeface="Palatino Linotype" panose="02040502050505030304" pitchFamily="18" charset="0"/>
              </a:rPr>
              <a:t>, </a:t>
            </a:r>
            <a:r>
              <a:rPr lang="de-DE" sz="1800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über bestehende Konzepte nachdenken und sie wenn nötig verändern und verbessern!</a:t>
            </a:r>
            <a:r>
              <a:rPr lang="de-DE" sz="1800" dirty="0" smtClean="0">
                <a:latin typeface="Palatino Linotype" panose="02040502050505030304" pitchFamily="18" charset="0"/>
              </a:rPr>
              <a:t> </a:t>
            </a:r>
            <a:endParaRPr lang="de-DE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4132" y="364604"/>
            <a:ext cx="9601200" cy="1143000"/>
          </a:xfrm>
        </p:spPr>
        <p:txBody>
          <a:bodyPr rtlCol="0"/>
          <a:lstStyle/>
          <a:p>
            <a:pPr rtl="0"/>
            <a:r>
              <a:rPr lang="de-DE" dirty="0" smtClean="0"/>
              <a:t>Unsere Fachräume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7868" y="1628800"/>
            <a:ext cx="6666417" cy="3312368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An unserer Schule haben die Fachlehrer Räume, die entsprechend auf ihr Fach zugeschnitten sind. </a:t>
            </a:r>
          </a:p>
          <a:p>
            <a:pPr rtl="0"/>
            <a:endParaRPr lang="de-DE" sz="1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So können Ihre Kinder z.B. Schulbücher im Raum des Fachlehrers stehen lassen.</a:t>
            </a:r>
          </a:p>
          <a:p>
            <a:pPr rtl="0"/>
            <a:endParaRPr lang="de-DE" sz="1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Der Raum kann individuell mit Schülerprodukten gestaltet werden.</a:t>
            </a:r>
          </a:p>
          <a:p>
            <a:pPr rtl="0"/>
            <a:endParaRPr lang="de-DE" sz="1400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Momentan reinigen wir die Tische bei jedem Klassenwechsel und lüften in regelmäßigen Abständen.</a:t>
            </a:r>
          </a:p>
          <a:p>
            <a:pPr rtl="0"/>
            <a:endParaRPr lang="de-DE" sz="1400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In vielen Räumen sind wir mit interaktiven Tafeln ausgestattet.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400" dirty="0" smtClean="0"/>
              <a:t>Zum Recherchieren und Anfertigen von Dokumenten können wir jederzeit in einen PC-Raum wechseln.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936104"/>
            <a:ext cx="2891813" cy="216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701774"/>
            <a:ext cx="2490022" cy="186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4581128"/>
            <a:ext cx="1968286" cy="1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smtClean="0"/>
              <a:t>Aufgaben des Deutschunterrichts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5" name="Inhaltsplatzhalter 13"/>
          <p:cNvSpPr txBox="1">
            <a:spLocks/>
          </p:cNvSpPr>
          <p:nvPr/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Feststellung des Leistungsstandes (mit welchem Vorwissen kommen die Schüler)</a:t>
            </a:r>
          </a:p>
          <a:p>
            <a:r>
              <a:rPr lang="de-DE" sz="1600" dirty="0" smtClean="0"/>
              <a:t>Anknüpfen an Lernstände</a:t>
            </a:r>
          </a:p>
          <a:p>
            <a:r>
              <a:rPr lang="de-DE" sz="1600" dirty="0" smtClean="0"/>
              <a:t>Aufholen von Rückständen (Förderung auch im Ganztag)</a:t>
            </a:r>
          </a:p>
          <a:p>
            <a:r>
              <a:rPr lang="de-DE" sz="1600" dirty="0" smtClean="0"/>
              <a:t>Lesekompetenz steigern (elementar für Aufgabenverständnis in allen Fächern)</a:t>
            </a:r>
          </a:p>
          <a:p>
            <a:r>
              <a:rPr lang="de-DE" sz="1600" dirty="0" smtClean="0"/>
              <a:t>Deutsche Sprache untersuchen (in schriftlicher und mündlicher Form)</a:t>
            </a:r>
          </a:p>
          <a:p>
            <a:r>
              <a:rPr lang="de-DE" sz="1600" dirty="0" smtClean="0"/>
              <a:t>Umgang mit Medien </a:t>
            </a:r>
          </a:p>
          <a:p>
            <a:r>
              <a:rPr lang="de-DE" sz="1600" dirty="0" smtClean="0"/>
              <a:t>Herstellen eigener (schrift-)sprachlicher Produkt (Vorträge, Lesetagebücher, Aufsätze, Gedichte, (innere) Dialoge,  …)</a:t>
            </a:r>
          </a:p>
          <a:p>
            <a:r>
              <a:rPr lang="de-DE" sz="1600" dirty="0" smtClean="0"/>
              <a:t>Beurteilung anderer Produkte</a:t>
            </a:r>
          </a:p>
          <a:p>
            <a:r>
              <a:rPr lang="de-DE" sz="1600" dirty="0" smtClean="0"/>
              <a:t>…und noch viele mehr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892" y="729178"/>
            <a:ext cx="5256584" cy="84393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KLASSE 7- im Klassenverband</a:t>
            </a:r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7079706" y="836610"/>
            <a:ext cx="3586708" cy="3168454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13892" y="1556792"/>
            <a:ext cx="5904656" cy="4464496"/>
          </a:xfrm>
        </p:spPr>
        <p:txBody>
          <a:bodyPr rtlCol="0">
            <a:normAutofit fontScale="70000" lnSpcReduction="20000"/>
          </a:bodyPr>
          <a:lstStyle/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Es wird eine zentrale Lernausgangslage (LAL) geschrieben.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4 Klassenarbeiten im Schuljahr </a:t>
            </a:r>
            <a:r>
              <a:rPr lang="de-DE" dirty="0" smtClean="0"/>
              <a:t>(Rechtschreibung, Grammatik, Erzählen, Inhaltsangabe)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Es werden vielfältige Arbeitsmittel eingesetzt. (Arbeitsblätter, Bücher, Hörspiele, …)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u="sng" dirty="0" smtClean="0">
                <a:solidFill>
                  <a:schemeClr val="bg2">
                    <a:lumMod val="25000"/>
                  </a:schemeClr>
                </a:solidFill>
              </a:rPr>
              <a:t>SCHWERPUNKTE:</a:t>
            </a:r>
            <a:r>
              <a:rPr lang="de-DE" b="1" u="sng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Texte lesen und </a:t>
            </a:r>
            <a:r>
              <a:rPr lang="de-DE" dirty="0" smtClean="0"/>
              <a:t>verstehen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Rechtschreibung und Grammatik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Kommasetzung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Kurzreferat ! (5 Minuten), </a:t>
            </a:r>
            <a:r>
              <a:rPr lang="de-DE" dirty="0" smtClean="0"/>
              <a:t>Inhaltsangabe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Leserbrief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Gedichtwerkstatt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Ballade (Der Handschuh)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Erich </a:t>
            </a:r>
            <a:r>
              <a:rPr lang="de-DE" dirty="0" smtClean="0"/>
              <a:t>Kästner – Autoren kennenlernen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Ganzschrift </a:t>
            </a:r>
            <a:r>
              <a:rPr lang="de-DE" dirty="0"/>
              <a:t>(Was ist denn schon dabei?, Das Leben ist voll </a:t>
            </a:r>
            <a:r>
              <a:rPr lang="de-DE" dirty="0" smtClean="0"/>
              <a:t>hart, </a:t>
            </a:r>
            <a:r>
              <a:rPr lang="de-DE" dirty="0" err="1" smtClean="0"/>
              <a:t>Cold</a:t>
            </a:r>
            <a:r>
              <a:rPr lang="de-DE" dirty="0" smtClean="0"/>
              <a:t> Turkey oder Couch in </a:t>
            </a:r>
            <a:r>
              <a:rPr lang="de-DE" dirty="0" err="1" smtClean="0"/>
              <a:t>Fire</a:t>
            </a:r>
            <a:r>
              <a:rPr lang="de-DE" dirty="0" smtClean="0"/>
              <a:t>) – das hängt von Interessen der Klasse ab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Sagen (Prometheus, </a:t>
            </a:r>
            <a:r>
              <a:rPr lang="de-DE" dirty="0" err="1"/>
              <a:t>Krabat</a:t>
            </a:r>
            <a:r>
              <a:rPr lang="de-DE" dirty="0"/>
              <a:t>, Nibelungen, Ortssagen</a:t>
            </a:r>
            <a:r>
              <a:rPr lang="de-DE" dirty="0" smtClean="0"/>
              <a:t>)</a:t>
            </a:r>
          </a:p>
          <a:p>
            <a:pPr lvl="0"/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Am Ende des Schuljahres wird </a:t>
            </a:r>
            <a:r>
              <a:rPr lang="de-DE" b="1" dirty="0" smtClean="0"/>
              <a:t>nach Leistung differenziert </a:t>
            </a:r>
            <a:r>
              <a:rPr lang="de-DE" dirty="0" smtClean="0"/>
              <a:t>(Leistungsstärke Schüler*innen gehen in den B-Kurs, leistungsschwächere Schüler*innen in den A-Kurs)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So können wir in relativ </a:t>
            </a:r>
            <a:r>
              <a:rPr lang="de-DE" b="1" dirty="0" smtClean="0"/>
              <a:t>kleinen Lerngruppen </a:t>
            </a:r>
            <a:r>
              <a:rPr lang="de-DE" dirty="0" smtClean="0"/>
              <a:t>weiterarbeiten, wobei alle Schüler, die Förderung erhalten können, die sie benötigen.  </a:t>
            </a:r>
            <a:endParaRPr lang="de-DE" dirty="0"/>
          </a:p>
          <a:p>
            <a:pPr rtl="0"/>
            <a:endParaRPr lang="de-DE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7908" y="764704"/>
            <a:ext cx="9577064" cy="797818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 smtClean="0"/>
              <a:t>KLASSE 8 – Lernen in Lerngruppen (A-und B- Kurse)</a:t>
            </a:r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6454452" y="2348880"/>
            <a:ext cx="4314742" cy="381159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53852" y="1844824"/>
            <a:ext cx="5256584" cy="3888432"/>
          </a:xfrm>
        </p:spPr>
        <p:txBody>
          <a:bodyPr rtlCol="0">
            <a:normAutofit lnSpcReduction="1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err="1" smtClean="0"/>
              <a:t>Lernstandserhebung</a:t>
            </a:r>
            <a:r>
              <a:rPr lang="de-DE" sz="1100" dirty="0" smtClean="0"/>
              <a:t> (LSE) in den ersten drei Wochen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 </a:t>
            </a:r>
            <a:r>
              <a:rPr lang="de-DE" sz="1100" b="1" dirty="0" smtClean="0"/>
              <a:t>4 Klassenarbeiten im Schuljahr </a:t>
            </a:r>
            <a:r>
              <a:rPr lang="de-DE" sz="1100" dirty="0" smtClean="0"/>
              <a:t>(Groß-und Kleinschreibung, Antrag stellen+ Argumentieren, Portfolio, Orientierungsarbeit)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VERA 8 </a:t>
            </a:r>
            <a:r>
              <a:rPr lang="de-DE" sz="1000" dirty="0" smtClean="0"/>
              <a:t>(soll den Lernstand in Bezug auf die Bildungsstandards der Sekundarstufe I, die für Ende Klasse 9 bzw. 10 definiert sind, zum Testzeitpunkt abbilden, das heißt einen Zwischenstand geben. Dadurch werden wichtige Impulse für die weitere Schul- und Unterrichtsentwicklung gegeben)</a:t>
            </a:r>
          </a:p>
          <a:p>
            <a:r>
              <a:rPr lang="de-DE" sz="1100" b="1" u="sng" dirty="0" smtClean="0">
                <a:solidFill>
                  <a:schemeClr val="bg2">
                    <a:lumMod val="25000"/>
                  </a:schemeClr>
                </a:solidFill>
              </a:rPr>
              <a:t>SCHWERPUNKTE: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Gedichte (B-Kurs Osterspaziergang , A-Kurs Die Schatzgräber)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Ganzschriften (</a:t>
            </a:r>
            <a:r>
              <a:rPr lang="de-DE" sz="1100" dirty="0" err="1" smtClean="0"/>
              <a:t>tschick</a:t>
            </a:r>
            <a:r>
              <a:rPr lang="de-DE" sz="1100" dirty="0" smtClean="0"/>
              <a:t>, Indigosommer, Der Tote im Dorfteich)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Kriminalliteratur (Das gefleckte Band, Die Lammkeule)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Kurzgeschichten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Antragsschreiben (Aufbau Brief)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Anekdoten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Portfolio als Klassenarbeit ist eine selbstständige Arbeit über einen längeren Zeitraum, ein Thema – mehrere Arbeitsblätter und Aufgaben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Gedichtwerkstatt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mündlich (Telefongespräch, Bewerbungsgespräch, Ergebnispräsentation)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u="sng" dirty="0" smtClean="0">
                <a:latin typeface="Palatino Linotype" panose="02040502050505030304" pitchFamily="18" charset="0"/>
              </a:rPr>
              <a:t>Und immer dabei</a:t>
            </a:r>
            <a:r>
              <a:rPr lang="de-DE" sz="1100" dirty="0" smtClean="0">
                <a:latin typeface="Palatino Linotype" panose="02040502050505030304" pitchFamily="18" charset="0"/>
              </a:rPr>
              <a:t>: Rechtschreibung/ Grammatik Kenntnisse wiederholen, üben und aufbauen</a:t>
            </a:r>
            <a:endParaRPr lang="de-DE" sz="11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0356" y="1052736"/>
            <a:ext cx="5544616" cy="797818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4000" dirty="0" smtClean="0"/>
              <a:t>KLASSE 9 – </a:t>
            </a:r>
            <a:r>
              <a:rPr lang="de-DE" dirty="0" smtClean="0"/>
              <a:t>leistungsdifferenziert in Kursen</a:t>
            </a:r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981844" y="953284"/>
            <a:ext cx="4432794" cy="3915876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90356" y="1988840"/>
            <a:ext cx="5256584" cy="4032448"/>
          </a:xfrm>
        </p:spPr>
        <p:txBody>
          <a:bodyPr rtlCol="0">
            <a:normAutofit lnSpcReduction="10000"/>
          </a:bodyPr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err="1" smtClean="0">
                <a:latin typeface="Palatino Linotype" panose="02040502050505030304" pitchFamily="18" charset="0"/>
              </a:rPr>
              <a:t>Lernstandserhebung</a:t>
            </a:r>
            <a:r>
              <a:rPr lang="de-DE" sz="1100" dirty="0" smtClean="0">
                <a:latin typeface="Palatino Linotype" panose="02040502050505030304" pitchFamily="18" charset="0"/>
              </a:rPr>
              <a:t> in den ersten drei Wochen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4 Klassenarbeiten (davon eine mündlich) Rechtschreibung/Grammatik, Erörterung, Berthold Brecht und ein Referat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b="1" dirty="0" smtClean="0">
                <a:latin typeface="Palatino Linotype" panose="02040502050505030304" pitchFamily="18" charset="0"/>
              </a:rPr>
              <a:t>Facharbeit</a:t>
            </a:r>
            <a:r>
              <a:rPr lang="de-DE" sz="1100" dirty="0" smtClean="0">
                <a:latin typeface="Palatino Linotype" panose="02040502050505030304" pitchFamily="18" charset="0"/>
              </a:rPr>
              <a:t> (Theorie: Wie schreibe ich eine Facharbeit)</a:t>
            </a:r>
            <a:r>
              <a:rPr lang="de-DE" sz="1100" dirty="0" smtClean="0"/>
              <a:t>, aber auch die Möglichkeit eine Facharbeit im Fach Deutsch zu schreiben z.B. über eine literarische Epoche oder einen Autor und sein Werk etc.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>
                <a:latin typeface="Palatino Linotype" panose="02040502050505030304" pitchFamily="18" charset="0"/>
              </a:rPr>
              <a:t>In der 9.Klasse bereiten wir die Schüler schon im Hinblick auf die Prüfung Klasse 10 vor. </a:t>
            </a:r>
          </a:p>
          <a:p>
            <a:pPr rtl="0"/>
            <a:r>
              <a:rPr lang="de-DE" sz="1100" b="1" u="sng" dirty="0" smtClean="0">
                <a:solidFill>
                  <a:schemeClr val="bg2">
                    <a:lumMod val="25000"/>
                  </a:schemeClr>
                </a:solidFill>
              </a:rPr>
              <a:t>SCHWERPUNKTE: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Kritik angemessen äußern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Lesefähigkeiten verbessern (Tribute von </a:t>
            </a:r>
            <a:r>
              <a:rPr lang="de-DE" sz="1100" dirty="0" err="1" smtClean="0"/>
              <a:t>Panem</a:t>
            </a:r>
            <a:r>
              <a:rPr lang="de-DE" sz="1100" dirty="0" smtClean="0"/>
              <a:t>, Tote Mädchen lügen nicht, Die Welle…)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Drama kennenlernen (Romeo und Julia)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Literatur – Film- Vergleich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Sprache (Umgangssprache, Dialekt, Politische Korrektheit, …)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DUDEN kennenlernen und den Umgang vertiefen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Bewerbung schreiben (Lebenslauf, Anschreiben, Online-Bewerbung, …)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Berufswünsche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Gedichtwerkstatt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100" u="sng" dirty="0"/>
              <a:t>Und immer dabei</a:t>
            </a:r>
            <a:r>
              <a:rPr lang="de-DE" sz="1100" dirty="0"/>
              <a:t>: Rechtschreibung/ Grammatik Kenntnisse wiederholen, üben und aufbauen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de-DE" sz="110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2317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7908" y="980728"/>
            <a:ext cx="3359967" cy="725810"/>
          </a:xfrm>
        </p:spPr>
        <p:txBody>
          <a:bodyPr rtlCol="0"/>
          <a:lstStyle/>
          <a:p>
            <a:pPr rtl="0"/>
            <a:r>
              <a:rPr lang="de-DE" dirty="0" smtClean="0"/>
              <a:t>KLASSE 10</a:t>
            </a:r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>
            <a:off x="5950396" y="1036258"/>
            <a:ext cx="4972437" cy="439259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53852" y="1860952"/>
            <a:ext cx="4896544" cy="3800295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100" dirty="0" err="1" smtClean="0"/>
              <a:t>Lernstandserhebung</a:t>
            </a:r>
            <a:r>
              <a:rPr lang="de-DE" sz="1100" dirty="0" smtClean="0"/>
              <a:t> in den ersten drei Wochen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100" dirty="0" smtClean="0"/>
              <a:t>3 Klassenarbeiten (Rechtschreibung/ Grammatik, Drama, Vorprüfung)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100" dirty="0" smtClean="0"/>
              <a:t>Die Vorprüfung wird ähnlich aufgebaut sein wie die Abschlussprüfung (Dauer, Aufgaben, Bewertung)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100" dirty="0" smtClean="0"/>
              <a:t>Abschlussprüfung Deutsch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sz="1200" dirty="0"/>
          </a:p>
          <a:p>
            <a:pPr rtl="0"/>
            <a:r>
              <a:rPr lang="de-DE" sz="1100" b="1" u="sng" dirty="0" smtClean="0">
                <a:solidFill>
                  <a:schemeClr val="bg2">
                    <a:lumMod val="25000"/>
                  </a:schemeClr>
                </a:solidFill>
              </a:rPr>
              <a:t>SCHWERPUNKTE: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Wiederholung allen Grundwissens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Training für die Abschlussprüfung (besonders im 2.Hj. Mit dem FINALE Prüfungstrainer)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Epochenwissen (Weimarer Klassik, Sturm und Drang)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Autoren (Friedrich Schiller und Wolfgang v. Goethe, Max Frisch)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Ganzschrift (Andorra oder Der Vorleser, …)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Gedichtwerkstatt (Prometheus, Willkommen und Abschied)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e-DE" sz="1100" dirty="0" smtClean="0"/>
              <a:t>Erörterung üben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100" u="sng" dirty="0"/>
              <a:t>Und immer dabei</a:t>
            </a:r>
            <a:r>
              <a:rPr lang="de-DE" sz="1100" dirty="0"/>
              <a:t>: Rechtschreibung/ Grammatik Kenntnisse wiederholen, üben und aufbauen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de-DE" sz="110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310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orlage im geometrischen 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431_TF03460518" id="{013F216A-E1E1-4D80-B46C-81D94EBBE6E2}" vid="{A6379BB8-85F3-44A5-A7F1-453C1A43542E}"/>
    </a:ext>
  </a:extLst>
</a:theme>
</file>

<file path=ppt/theme/theme2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 im geometrischen Design</Template>
  <TotalTime>0</TotalTime>
  <Words>791</Words>
  <Application>Microsoft Office PowerPoint</Application>
  <PresentationFormat>Benutzerdefiniert</PresentationFormat>
  <Paragraphs>124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Gloucester MT Extra Condensed</vt:lpstr>
      <vt:lpstr>Palace Script MT</vt:lpstr>
      <vt:lpstr>Palatino Linotype</vt:lpstr>
      <vt:lpstr>Wingdings</vt:lpstr>
      <vt:lpstr>Vorlage im geometrischen Design</vt:lpstr>
      <vt:lpstr>DEUTSCH</vt:lpstr>
      <vt:lpstr>Deutsch </vt:lpstr>
      <vt:lpstr>Die Fachschaft stellt sich vor</vt:lpstr>
      <vt:lpstr>Unsere Fachräume</vt:lpstr>
      <vt:lpstr>Aufgaben des Deutschunterrichts</vt:lpstr>
      <vt:lpstr>KLASSE 7- im Klassenverband</vt:lpstr>
      <vt:lpstr>KLASSE 8 – Lernen in Lerngruppen (A-und B- Kurse)</vt:lpstr>
      <vt:lpstr>KLASSE 9 – leistungsdifferenziert in Kursen</vt:lpstr>
      <vt:lpstr>KLASSE 10</vt:lpstr>
      <vt:lpstr>PowerPoint-Präsentation</vt:lpstr>
      <vt:lpstr>Wir hoffen, wir konnten Ihnen einen guten Einblick verschaffen und freuen uns vielleicht auf ein baldiges Kennenlernen!  Ihre Deutsch-Fachschaft!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Annegret</dc:creator>
  <cp:lastModifiedBy>Annegret</cp:lastModifiedBy>
  <cp:revision>22</cp:revision>
  <dcterms:created xsi:type="dcterms:W3CDTF">2022-01-05T11:09:06Z</dcterms:created>
  <dcterms:modified xsi:type="dcterms:W3CDTF">2022-01-12T16:58:49Z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